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9" r:id="rId1"/>
  </p:sldMasterIdLst>
  <p:notesMasterIdLst>
    <p:notesMasterId r:id="rId11"/>
  </p:notesMasterIdLst>
  <p:sldIdLst>
    <p:sldId id="281" r:id="rId2"/>
    <p:sldId id="321" r:id="rId3"/>
    <p:sldId id="322" r:id="rId4"/>
    <p:sldId id="323" r:id="rId5"/>
    <p:sldId id="324" r:id="rId6"/>
    <p:sldId id="325" r:id="rId7"/>
    <p:sldId id="326" r:id="rId8"/>
    <p:sldId id="327" r:id="rId9"/>
    <p:sldId id="320" r:id="rId10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mage processing Lab" initials="IpL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709" autoAdjust="0"/>
  </p:normalViewPr>
  <p:slideViewPr>
    <p:cSldViewPr>
      <p:cViewPr varScale="1">
        <p:scale>
          <a:sx n="67" d="100"/>
          <a:sy n="67" d="100"/>
        </p:scale>
        <p:origin x="-52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71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7AD976B2-C7A1-41B1-8D06-E4475586A4B6}" type="datetimeFigureOut">
              <a:rPr lang="en-US" smtClean="0"/>
              <a:pPr/>
              <a:t>9/13/2011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6E5DA522-971F-409C-9C1F-D205C51F2D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9D8DF-78BE-4829-B939-806A9B0D72C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5DA522-971F-409C-9C1F-D205C51F2DC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2529" name="Object 1"/>
          <p:cNvGraphicFramePr>
            <a:graphicFrameLocks noChangeAspect="1"/>
          </p:cNvGraphicFramePr>
          <p:nvPr/>
        </p:nvGraphicFramePr>
        <p:xfrm>
          <a:off x="0" y="5867400"/>
          <a:ext cx="1022684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98" name="Picture" r:id="rId3" imgW="1461194" imgH="1257836" progId="Word.Picture.8">
                  <p:embed/>
                </p:oleObj>
              </mc:Choice>
              <mc:Fallback>
                <p:oleObj name="Picture" r:id="rId3" imgW="1461194" imgH="1257836" progId="Word.Picture.8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867400"/>
                        <a:ext cx="1022684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Date Placeholder 23"/>
          <p:cNvSpPr>
            <a:spLocks noGrp="1"/>
          </p:cNvSpPr>
          <p:nvPr>
            <p:ph type="dt" sz="half" idx="2"/>
          </p:nvPr>
        </p:nvSpPr>
        <p:spPr>
          <a:xfrm>
            <a:off x="67818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6C219EC-47E0-42C1-8D97-5AC9A5D9AE0A}" type="datetime1">
              <a:rPr lang="en-US" smtClean="0"/>
              <a:t>9/13/2011</a:t>
            </a:fld>
            <a:endParaRPr lang="en-US"/>
          </a:p>
        </p:txBody>
      </p:sp>
      <p:sp>
        <p:nvSpPr>
          <p:cNvPr id="15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1371600" y="6305550"/>
            <a:ext cx="3657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r>
              <a:rPr lang="en-US" smtClean="0"/>
              <a:t>NUST-MCS-Digital Image Processing- EE-414-All Rights Reserved</a:t>
            </a:r>
            <a:endParaRPr lang="en-US"/>
          </a:p>
        </p:txBody>
      </p:sp>
      <p:sp>
        <p:nvSpPr>
          <p:cNvPr id="16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5029200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993F47-20B4-4C3C-8961-C0C01885DD44}" type="datetime1">
              <a:rPr lang="en-US" smtClean="0"/>
              <a:t>9/13/2011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NUST-MCS-Digital Image Processing- EE-414-All Rights Reserved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868F06-5E52-4F92-9543-8C51AFEAC143}" type="datetime1">
              <a:rPr lang="en-US" smtClean="0"/>
              <a:t>9/13/2011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NUST-MCS-Digital Image Processing- EE-414-All Rights Reserved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8C4B8-CA1D-49CA-BEC5-89F158A04720}" type="datetime1">
              <a:rPr lang="en-US" smtClean="0"/>
              <a:t>9/13/2011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NUST-MCS-Digital Image Processing- EE-414-All Rights Reserved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304800"/>
            <a:ext cx="8001000" cy="5715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7AAF87F-3596-47F8-9C70-C53B4F2E4208}" type="datetime1">
              <a:rPr lang="en-US" smtClean="0"/>
              <a:t>9/13/2011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NUST-MCS-Digital Image Processing- EE-414-All Rights Reserved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C03E63D-D682-4F6E-B5A5-787D877913AA}" type="slidenum">
              <a:rPr lang="en-US"/>
              <a:pPr/>
              <a:t>‹#›</a:t>
            </a:fld>
            <a:r>
              <a:rPr lang="en-US"/>
              <a:t>/51</a:t>
            </a:r>
          </a:p>
        </p:txBody>
      </p:sp>
    </p:spTree>
    <p:extLst>
      <p:ext uri="{BB962C8B-B14F-4D97-AF65-F5344CB8AC3E}">
        <p14:creationId xmlns:p14="http://schemas.microsoft.com/office/powerpoint/2010/main" val="2816047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00BB4A-1F72-41F8-AF82-84108444D56F}" type="datetime1">
              <a:rPr lang="en-US" smtClean="0"/>
              <a:t>9/13/2011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NUST-MCS-Digital Image Processing- EE-414-All Rights Reserved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92380F-5F75-4DA5-BED0-1CF2DC6B946F}" type="datetime1">
              <a:rPr lang="en-US" smtClean="0"/>
              <a:t>9/13/2011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NUST-MCS-Digital Image Processing- EE-414-All Rights Reserved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3CBB4A-FB3A-45C4-BEE9-EE2AAB276116}" type="datetime1">
              <a:rPr lang="en-US" smtClean="0"/>
              <a:t>9/13/2011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NUST-MCS-Digital Image Processing- EE-414-All Rights Reserved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914256-B4EF-481F-9EC6-3658E4C51420}" type="datetime1">
              <a:rPr lang="en-US" smtClean="0"/>
              <a:t>9/13/2011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NUST-MCS-Digital Image Processing- EE-414-All Rights Reserved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6E928E-9C92-47F3-A960-A04B14C65C74}" type="datetime1">
              <a:rPr lang="en-US" smtClean="0"/>
              <a:t>9/13/2011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NUST-MCS-Digital Image Processing- EE-414-All Rights Reserved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9E25C8-2ECF-4063-A2A8-78FD2B55DB21}" type="datetime1">
              <a:rPr lang="en-US" smtClean="0"/>
              <a:t>9/13/2011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NUST-MCS-Digital Image Processing- EE-414-All Rights Reserved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7D9508-00A4-4E5A-863C-17D47169ABAF}" type="datetime1">
              <a:rPr lang="en-US" smtClean="0"/>
              <a:t>9/13/2011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NUST-MCS-Digital Image Processing- EE-414-All Rights Reserved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D471CD-F335-407E-8D90-39425622B1A4}" type="datetime1">
              <a:rPr lang="en-US" smtClean="0"/>
              <a:t>9/13/2011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NUST-MCS-Digital Image Processing- EE-414-All Rights Reserved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vmlDrawing" Target="../drawings/vmlDrawing1.v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67818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80291C49-257E-4D07-8320-37E186E182C9}" type="datetime1">
              <a:rPr lang="en-US" smtClean="0"/>
              <a:t>9/13/2011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1371600" y="6305550"/>
            <a:ext cx="3657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r>
              <a:rPr lang="en-US" smtClean="0"/>
              <a:t>NUST-MCS-Digital Image Processing- EE-414-All Rights Reserved</a:t>
            </a: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5029200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graphicFrame>
        <p:nvGraphicFramePr>
          <p:cNvPr id="23553" name="Object 1"/>
          <p:cNvGraphicFramePr>
            <a:graphicFrameLocks noChangeAspect="1"/>
          </p:cNvGraphicFramePr>
          <p:nvPr/>
        </p:nvGraphicFramePr>
        <p:xfrm>
          <a:off x="0" y="5867400"/>
          <a:ext cx="102235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4" name="Picture" r:id="rId16" imgW="1461194" imgH="1257836" progId="Word.Picture.8">
                  <p:embed/>
                </p:oleObj>
              </mc:Choice>
              <mc:Fallback>
                <p:oleObj name="Picture" r:id="rId16" imgW="1461194" imgH="1257836" progId="Word.Picture.8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867400"/>
                        <a:ext cx="102235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2" r:id="rId12"/>
    <p:sldLayoutId id="2147483723" r:id="rId13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6360" y="2130318"/>
            <a:ext cx="7406640" cy="1070082"/>
          </a:xfrm>
        </p:spPr>
        <p:txBody>
          <a:bodyPr>
            <a:normAutofit/>
          </a:bodyPr>
          <a:lstStyle/>
          <a:p>
            <a:r>
              <a:rPr lang="en-US" dirty="0" smtClean="0"/>
              <a:t>Human Eye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4191000"/>
            <a:ext cx="7406640" cy="1752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Fall 2011</a:t>
            </a:r>
          </a:p>
          <a:p>
            <a:r>
              <a:rPr lang="en-US" dirty="0" smtClean="0"/>
              <a:t>Dr </a:t>
            </a:r>
            <a:r>
              <a:rPr lang="en-US" dirty="0" err="1" smtClean="0"/>
              <a:t>Naveed</a:t>
            </a:r>
            <a:r>
              <a:rPr lang="en-US" dirty="0" smtClean="0"/>
              <a:t> </a:t>
            </a:r>
            <a:r>
              <a:rPr lang="en-US" dirty="0" err="1" smtClean="0"/>
              <a:t>Iqbal</a:t>
            </a:r>
            <a:endParaRPr lang="en-US" dirty="0" smtClean="0"/>
          </a:p>
          <a:p>
            <a:r>
              <a:rPr lang="en-US" dirty="0" smtClean="0"/>
              <a:t>http://media.cs.tsinghua.edu.cn/~naveed</a:t>
            </a:r>
          </a:p>
          <a:p>
            <a:r>
              <a:rPr lang="en-US" dirty="0" smtClean="0"/>
              <a:t>naveedi@mail.mcs.edu.pk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Human Eye - Structure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BB4A-1F72-41F8-AF82-84108444D56F}" type="datetime1">
              <a:rPr lang="en-US" smtClean="0"/>
              <a:t>9/13/2011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NUST-MCS-Digital Image Processing- EE-414-All Rights Reserved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36866" name="Picture 2" descr="H:\Courses\DIP_2011_Fall_UG\OwnLectures\Lec_1\Lec_1_IM\eye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564" y="1447800"/>
            <a:ext cx="4541436" cy="434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5943600" y="1981200"/>
            <a:ext cx="3200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Three Layers: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Cornea and Sclera:</a:t>
            </a:r>
            <a:r>
              <a:rPr lang="en-US" dirty="0" smtClean="0"/>
              <a:t> Opaque, Tough Tissues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Choroid: </a:t>
            </a:r>
            <a:r>
              <a:rPr lang="en-US" dirty="0" smtClean="0"/>
              <a:t>Have blood vessels,  Heavily Pigmented. It has two parts, </a:t>
            </a:r>
            <a:r>
              <a:rPr lang="en-US" dirty="0" err="1" smtClean="0"/>
              <a:t>Ciliary</a:t>
            </a:r>
            <a:r>
              <a:rPr lang="en-US" dirty="0" smtClean="0"/>
              <a:t> Body and Iris </a:t>
            </a:r>
            <a:r>
              <a:rPr lang="en-US" dirty="0" err="1" smtClean="0"/>
              <a:t>Diaphram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Retina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01537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826" name="Picture 2"/>
          <p:cNvPicPr>
            <a:picLocks noChangeAspect="1" noChangeArrowheads="1"/>
          </p:cNvPicPr>
          <p:nvPr/>
        </p:nvPicPr>
        <p:blipFill>
          <a:blip r:embed="rId2"/>
          <a:srcRect l="7813" t="29167" r="4688" b="32292"/>
          <a:stretch>
            <a:fillRect/>
          </a:stretch>
        </p:blipFill>
        <p:spPr bwMode="auto">
          <a:xfrm>
            <a:off x="304800" y="2133600"/>
            <a:ext cx="85344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2667000" y="304800"/>
            <a:ext cx="40905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Image Formation Principle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80564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Human Eye Structure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NUST-MCS-Digital Image Processing- EE-414-All Rights Reserved</a:t>
            </a:r>
            <a:endParaRPr lang="en-US"/>
          </a:p>
        </p:txBody>
      </p:sp>
      <p:pic>
        <p:nvPicPr>
          <p:cNvPr id="34820" name="Picture 4" descr="http://www.ratbehavior.org/images/HumanEyeAnnotate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447800"/>
            <a:ext cx="6033510" cy="37338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5943600" y="1981200"/>
            <a:ext cx="3200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Three Layers: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Cornea and Sclera:</a:t>
            </a:r>
            <a:r>
              <a:rPr lang="en-US" dirty="0" smtClean="0"/>
              <a:t> Opaque, Tough Tissues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Choroid: </a:t>
            </a:r>
            <a:r>
              <a:rPr lang="en-US" dirty="0" smtClean="0"/>
              <a:t>Have blood vessels,  Heavily Pigmented. It has two parts, </a:t>
            </a:r>
            <a:r>
              <a:rPr lang="en-US" dirty="0" err="1" smtClean="0"/>
              <a:t>Ciliary</a:t>
            </a:r>
            <a:r>
              <a:rPr lang="en-US" dirty="0" smtClean="0"/>
              <a:t> Body and Iris </a:t>
            </a:r>
            <a:r>
              <a:rPr lang="en-US" dirty="0" err="1" smtClean="0"/>
              <a:t>Diaphram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Retina</a:t>
            </a:r>
            <a:endParaRPr lang="en-US" b="1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2285-6540-41BF-9BED-3DABFF080606}" type="datetime1">
              <a:rPr lang="en-US" smtClean="0"/>
              <a:t>9/13/2011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3140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NUST-MCS-Digital Image Processing- EE-414-All Rights Reserved</a:t>
            </a:r>
            <a:endParaRPr lang="en-US" dirty="0"/>
          </a:p>
        </p:txBody>
      </p:sp>
      <p:pic>
        <p:nvPicPr>
          <p:cNvPr id="78850" name="Picture 2"/>
          <p:cNvPicPr>
            <a:picLocks noGrp="1" noChangeAspect="1" noChangeArrowheads="1"/>
          </p:cNvPicPr>
          <p:nvPr>
            <p:ph/>
          </p:nvPr>
        </p:nvPicPr>
        <p:blipFill>
          <a:blip r:embed="rId3"/>
          <a:srcRect l="9766" t="33858" r="5269" b="25774"/>
          <a:stretch>
            <a:fillRect/>
          </a:stretch>
        </p:blipFill>
        <p:spPr>
          <a:xfrm>
            <a:off x="533400" y="2362200"/>
            <a:ext cx="8382000" cy="2987675"/>
          </a:xfrm>
          <a:noFill/>
          <a:ln/>
        </p:spPr>
      </p:pic>
      <p:sp>
        <p:nvSpPr>
          <p:cNvPr id="78851" name="Text Box 3"/>
          <p:cNvSpPr txBox="1">
            <a:spLocks noChangeArrowheads="1"/>
          </p:cNvSpPr>
          <p:nvPr/>
        </p:nvSpPr>
        <p:spPr bwMode="auto">
          <a:xfrm>
            <a:off x="685800" y="685800"/>
            <a:ext cx="6477000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/>
              <a:t>Human Eye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D086D-6428-485F-AE03-AB507CEE4C5F}" type="datetime1">
              <a:rPr lang="en-US" smtClean="0"/>
              <a:t>9/13/2011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3E63D-D682-4F6E-B5A5-787D877913AA}" type="slidenum">
              <a:rPr lang="en-US" smtClean="0"/>
              <a:pPr/>
              <a:t>5</a:t>
            </a:fld>
            <a:r>
              <a:rPr lang="en-US" smtClean="0"/>
              <a:t>/51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989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NUST-MCS-Digital Image Processing- EE-414-All Rights Reserved</a:t>
            </a:r>
            <a:endParaRPr lang="en-US"/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Visual Receptors</a:t>
            </a:r>
          </a:p>
        </p:txBody>
      </p:sp>
      <p:sp>
        <p:nvSpPr>
          <p:cNvPr id="6041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Retina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Cones (photopic or bright-light vision)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6-7 million cones</a:t>
            </a:r>
          </a:p>
          <a:p>
            <a:pPr lvl="3">
              <a:lnSpc>
                <a:spcPct val="90000"/>
              </a:lnSpc>
            </a:pPr>
            <a:r>
              <a:rPr lang="en-US" sz="1800"/>
              <a:t>one per nerve</a:t>
            </a:r>
          </a:p>
          <a:p>
            <a:pPr lvl="3">
              <a:lnSpc>
                <a:spcPct val="90000"/>
              </a:lnSpc>
            </a:pPr>
            <a:r>
              <a:rPr lang="en-US" sz="1800"/>
              <a:t>high resolution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Located in fovea (central portion)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Sensitive to color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Rods (scotopic or dim-light vision)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75-150 million rods</a:t>
            </a:r>
          </a:p>
          <a:p>
            <a:pPr lvl="3">
              <a:lnSpc>
                <a:spcPct val="90000"/>
              </a:lnSpc>
            </a:pPr>
            <a:r>
              <a:rPr lang="en-US" sz="1800"/>
              <a:t>several per nerve</a:t>
            </a:r>
          </a:p>
          <a:p>
            <a:pPr lvl="3">
              <a:lnSpc>
                <a:spcPct val="90000"/>
              </a:lnSpc>
            </a:pPr>
            <a:r>
              <a:rPr lang="en-US" sz="1800"/>
              <a:t>low resolution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Blind spot ~17</a:t>
            </a:r>
            <a:r>
              <a:rPr lang="en-US" sz="2400" baseline="30000"/>
              <a:t>o</a:t>
            </a:r>
            <a:r>
              <a:rPr lang="en-US" sz="2400"/>
              <a:t> off axis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779D7-A464-4711-928B-64613F487C41}" type="datetime1">
              <a:rPr lang="en-US" smtClean="0"/>
              <a:t>9/13/2011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2574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NUST-MCS-Digital Image Processing- EE-414-All Rights Reserved</a:t>
            </a:r>
            <a:endParaRPr lang="en-US"/>
          </a:p>
        </p:txBody>
      </p:sp>
      <p:pic>
        <p:nvPicPr>
          <p:cNvPr id="79874" name="Picture 2"/>
          <p:cNvPicPr>
            <a:picLocks noChangeAspect="1" noChangeArrowheads="1"/>
          </p:cNvPicPr>
          <p:nvPr/>
        </p:nvPicPr>
        <p:blipFill>
          <a:blip r:embed="rId2"/>
          <a:srcRect l="17188" t="19792" r="11719" b="10417"/>
          <a:stretch>
            <a:fillRect/>
          </a:stretch>
        </p:blipFill>
        <p:spPr bwMode="auto">
          <a:xfrm>
            <a:off x="1066800" y="533400"/>
            <a:ext cx="7924800" cy="5834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D098-D89C-4A9A-B82D-5FD49E5C362D}" type="datetime1">
              <a:rPr lang="en-US" smtClean="0"/>
              <a:t>9/13/2011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77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Fovea as a square sensor array of size 1.5mmx 1.5mm</a:t>
            </a:r>
          </a:p>
          <a:p>
            <a:r>
              <a:rPr lang="en-US" dirty="0" smtClean="0"/>
              <a:t>Density of cones is about 150,000 elements per mm square</a:t>
            </a:r>
          </a:p>
          <a:p>
            <a:r>
              <a:rPr lang="en-US" dirty="0" smtClean="0"/>
              <a:t>Cones are 337,000 elements </a:t>
            </a:r>
          </a:p>
          <a:p>
            <a:r>
              <a:rPr lang="en-US" dirty="0" smtClean="0"/>
              <a:t>In Charge Coupled Devices can achieve it in 5 mm x 5 mm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NUST-MCS-Digital Image Processing- EE-414-All Rights Reserved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30626-E9D5-410F-8919-D2B2424902D5}" type="datetime1">
              <a:rPr lang="en-US" smtClean="0"/>
              <a:t>9/13/2011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3035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[1] Prof </a:t>
            </a:r>
            <a:r>
              <a:rPr lang="en-US" dirty="0" err="1" smtClean="0"/>
              <a:t>Guangyou</a:t>
            </a:r>
            <a:r>
              <a:rPr lang="en-US" dirty="0" smtClean="0"/>
              <a:t> </a:t>
            </a:r>
            <a:r>
              <a:rPr lang="en-US" dirty="0" err="1" smtClean="0"/>
              <a:t>Xu</a:t>
            </a:r>
            <a:r>
              <a:rPr lang="en-US" dirty="0" smtClean="0"/>
              <a:t>, </a:t>
            </a:r>
            <a:r>
              <a:rPr lang="en-US" dirty="0" err="1" smtClean="0"/>
              <a:t>Tsinghua</a:t>
            </a:r>
            <a:r>
              <a:rPr lang="en-US" dirty="0" smtClean="0"/>
              <a:t> University, Beijing, China</a:t>
            </a:r>
          </a:p>
          <a:p>
            <a:pPr>
              <a:buNone/>
            </a:pPr>
            <a:r>
              <a:rPr lang="en-US" dirty="0" smtClean="0"/>
              <a:t>[2] CVPR 07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CEEF9-85A1-44E1-A878-B099350903EF}" type="datetime1">
              <a:rPr lang="en-US" smtClean="0"/>
              <a:t>9/13/2011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NUST-MCS-Digital Image Processing- EE-414-All Rights Reserved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wn_them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Own_theme</Template>
  <TotalTime>2096</TotalTime>
  <Words>250</Words>
  <Application>Microsoft Office PowerPoint</Application>
  <PresentationFormat>On-screen Show (4:3)</PresentationFormat>
  <Paragraphs>60</Paragraphs>
  <Slides>9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Own_theme</vt:lpstr>
      <vt:lpstr>Picture</vt:lpstr>
      <vt:lpstr>Human Eye</vt:lpstr>
      <vt:lpstr>Human Eye - Structure</vt:lpstr>
      <vt:lpstr>PowerPoint Presentation</vt:lpstr>
      <vt:lpstr>Human Eye Structure</vt:lpstr>
      <vt:lpstr>PowerPoint Presentation</vt:lpstr>
      <vt:lpstr>Visual Receptors</vt:lpstr>
      <vt:lpstr>PowerPoint Presentation</vt:lpstr>
      <vt:lpstr>PowerPoint Presentation</vt:lpstr>
      <vt:lpstr>References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DSP</dc:title>
  <dc:creator/>
  <cp:lastModifiedBy>Naveed Iqbal</cp:lastModifiedBy>
  <cp:revision>176</cp:revision>
  <dcterms:created xsi:type="dcterms:W3CDTF">2006-08-16T00:00:00Z</dcterms:created>
  <dcterms:modified xsi:type="dcterms:W3CDTF">2011-09-13T07:44:18Z</dcterms:modified>
</cp:coreProperties>
</file>